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705"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01" autoAdjust="0"/>
    <p:restoredTop sz="94660"/>
  </p:normalViewPr>
  <p:slideViewPr>
    <p:cSldViewPr snapToGrid="0">
      <p:cViewPr varScale="1">
        <p:scale>
          <a:sx n="79" d="100"/>
          <a:sy n="79" d="100"/>
        </p:scale>
        <p:origin x="14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39310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76756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92752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81330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328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pPr/>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90971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9464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1942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2759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33232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03388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15455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652290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99154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53370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7097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10/15/2021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363844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051353" y="711200"/>
            <a:ext cx="9671352" cy="2542181"/>
          </a:xfrm>
        </p:spPr>
        <p:txBody>
          <a:bodyPr>
            <a:normAutofit/>
          </a:bodyPr>
          <a:lstStyle/>
          <a:p>
            <a:pPr algn="r" rtl="1"/>
            <a:r>
              <a:rPr lang="ar-SA" b="1" u="sng" dirty="0"/>
              <a:t>مناهج البحث العلمي </a:t>
            </a:r>
            <a:r>
              <a:rPr lang="en-US" dirty="0"/>
              <a:t/>
            </a:r>
            <a:br>
              <a:rPr lang="en-US" dirty="0"/>
            </a:br>
            <a:r>
              <a:rPr lang="ar-IQ" dirty="0" smtClean="0"/>
              <a:t>المحاضرة </a:t>
            </a:r>
            <a:r>
              <a:rPr lang="ar-IQ" dirty="0" smtClean="0"/>
              <a:t>رقم(</a:t>
            </a:r>
            <a:r>
              <a:rPr lang="ar-IQ" dirty="0" smtClean="0"/>
              <a:t>4)</a:t>
            </a:r>
            <a:endParaRPr lang="en-US" dirty="0"/>
          </a:p>
        </p:txBody>
      </p:sp>
      <p:sp>
        <p:nvSpPr>
          <p:cNvPr id="3" name="عنوان فرعي 2"/>
          <p:cNvSpPr>
            <a:spLocks noGrp="1"/>
          </p:cNvSpPr>
          <p:nvPr>
            <p:ph type="subTitle" idx="1"/>
          </p:nvPr>
        </p:nvSpPr>
        <p:spPr>
          <a:xfrm>
            <a:off x="1751011" y="4363962"/>
            <a:ext cx="8767007" cy="866019"/>
          </a:xfrm>
        </p:spPr>
        <p:txBody>
          <a:bodyPr>
            <a:normAutofit/>
          </a:bodyPr>
          <a:lstStyle/>
          <a:p>
            <a:r>
              <a:rPr lang="ar-IQ" sz="4000" b="1" dirty="0" smtClean="0">
                <a:solidFill>
                  <a:schemeClr val="tx1"/>
                </a:solidFill>
              </a:rPr>
              <a:t>قسم الاقتصاد / المرحلة الرابعة </a:t>
            </a:r>
            <a:endParaRPr lang="en-US" sz="4000" b="1" dirty="0">
              <a:solidFill>
                <a:schemeClr val="tx1"/>
              </a:solidFill>
            </a:endParaRPr>
          </a:p>
        </p:txBody>
      </p:sp>
    </p:spTree>
    <p:extLst>
      <p:ext uri="{BB962C8B-B14F-4D97-AF65-F5344CB8AC3E}">
        <p14:creationId xmlns:p14="http://schemas.microsoft.com/office/powerpoint/2010/main" val="698490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65395" y="116114"/>
            <a:ext cx="10117081" cy="972457"/>
          </a:xfrm>
        </p:spPr>
        <p:txBody>
          <a:bodyPr/>
          <a:lstStyle/>
          <a:p>
            <a:pPr rtl="1"/>
            <a:r>
              <a:rPr lang="ar-SA" b="1" u="sng" dirty="0"/>
              <a:t>محتويات خطة البحث:</a:t>
            </a:r>
            <a:endParaRPr lang="en-US" dirty="0"/>
          </a:p>
        </p:txBody>
      </p:sp>
      <p:sp>
        <p:nvSpPr>
          <p:cNvPr id="5" name="عنصر نائب للمحتوى 4"/>
          <p:cNvSpPr>
            <a:spLocks noGrp="1"/>
          </p:cNvSpPr>
          <p:nvPr>
            <p:ph idx="1"/>
          </p:nvPr>
        </p:nvSpPr>
        <p:spPr>
          <a:xfrm>
            <a:off x="411238" y="914400"/>
            <a:ext cx="11384038" cy="5873448"/>
          </a:xfrm>
        </p:spPr>
        <p:txBody>
          <a:bodyPr>
            <a:normAutofit fontScale="85000" lnSpcReduction="20000"/>
          </a:bodyPr>
          <a:lstStyle/>
          <a:p>
            <a:pPr algn="r" rtl="1"/>
            <a:r>
              <a:rPr lang="ar-IQ" sz="2300" b="1" dirty="0"/>
              <a:t>1-	عنوان البحث</a:t>
            </a:r>
          </a:p>
          <a:p>
            <a:pPr algn="r" rtl="1"/>
            <a:r>
              <a:rPr lang="ar-IQ" sz="2300" b="1" dirty="0"/>
              <a:t>2-	مقدمة البحث</a:t>
            </a:r>
          </a:p>
          <a:p>
            <a:pPr algn="r" rtl="1"/>
            <a:r>
              <a:rPr lang="en-US" sz="2300" b="1" dirty="0"/>
              <a:t>o	</a:t>
            </a:r>
            <a:r>
              <a:rPr lang="ar-IQ" sz="2300" b="1" dirty="0"/>
              <a:t>توضيح مشكلة البحث (مجالها)</a:t>
            </a:r>
          </a:p>
          <a:p>
            <a:pPr algn="r" rtl="1"/>
            <a:r>
              <a:rPr lang="en-US" sz="2300" b="1" dirty="0"/>
              <a:t>o	</a:t>
            </a:r>
            <a:r>
              <a:rPr lang="ar-IQ" sz="2300" b="1" dirty="0"/>
              <a:t>توضيح أهمية الموضوع وأهمية التوصل الى حلول جديدة فيه</a:t>
            </a:r>
          </a:p>
          <a:p>
            <a:pPr algn="r" rtl="1"/>
            <a:r>
              <a:rPr lang="en-US" sz="2300" b="1" dirty="0"/>
              <a:t>o	</a:t>
            </a:r>
            <a:r>
              <a:rPr lang="ar-IQ" sz="2300" b="1" dirty="0"/>
              <a:t>توضيح مدى النقص الناتج عن عدم القيام بهذا البحث</a:t>
            </a:r>
          </a:p>
          <a:p>
            <a:pPr algn="r" rtl="1"/>
            <a:r>
              <a:rPr lang="en-US" sz="2300" b="1" dirty="0"/>
              <a:t>o	</a:t>
            </a:r>
            <a:r>
              <a:rPr lang="ar-IQ" sz="2300" b="1" dirty="0"/>
              <a:t>استعراض الجهود السابقة التي قام بها الاخرون في هذا المجال</a:t>
            </a:r>
          </a:p>
          <a:p>
            <a:pPr algn="r" rtl="1"/>
            <a:r>
              <a:rPr lang="en-US" sz="2300" b="1" dirty="0"/>
              <a:t>o	</a:t>
            </a:r>
            <a:r>
              <a:rPr lang="ar-IQ" sz="2300" b="1" dirty="0"/>
              <a:t>توضيح أسباب اختيار الباحث لهذه المشكلة (طريقة الإحساس بها)</a:t>
            </a:r>
          </a:p>
          <a:p>
            <a:pPr algn="r" rtl="1"/>
            <a:r>
              <a:rPr lang="en-US" sz="2300" b="1" dirty="0"/>
              <a:t>o	</a:t>
            </a:r>
            <a:r>
              <a:rPr lang="ar-IQ" sz="2300" b="1" dirty="0"/>
              <a:t>توضيح الجهات التي ستفيد في هذا البحث</a:t>
            </a:r>
          </a:p>
          <a:p>
            <a:pPr algn="r" rtl="1"/>
            <a:r>
              <a:rPr lang="ar-IQ" sz="2300" b="1" dirty="0"/>
              <a:t>3-	مشكلة البحث</a:t>
            </a:r>
          </a:p>
          <a:p>
            <a:pPr algn="r" rtl="1"/>
            <a:r>
              <a:rPr lang="ar-IQ" sz="2300" b="1" dirty="0"/>
              <a:t>4-	حدود مشكلة البحث</a:t>
            </a:r>
          </a:p>
          <a:p>
            <a:pPr algn="r" rtl="1"/>
            <a:r>
              <a:rPr lang="ar-IQ" sz="2300" b="1" dirty="0"/>
              <a:t>5-	مسلمات البحث</a:t>
            </a:r>
          </a:p>
          <a:p>
            <a:pPr algn="r" rtl="1"/>
            <a:r>
              <a:rPr lang="ar-IQ" sz="2300" b="1" dirty="0"/>
              <a:t>6-	فرضيات البحث</a:t>
            </a:r>
          </a:p>
          <a:p>
            <a:pPr algn="r" rtl="1"/>
            <a:r>
              <a:rPr lang="ar-IQ" sz="2300" b="1" dirty="0"/>
              <a:t>7-	إجراءات البحث</a:t>
            </a:r>
          </a:p>
          <a:p>
            <a:pPr algn="r" rtl="1"/>
            <a:r>
              <a:rPr lang="ar-IQ" sz="2300" b="1" dirty="0"/>
              <a:t>8-	هيكلية البحث (تبويبه)</a:t>
            </a:r>
          </a:p>
          <a:p>
            <a:pPr algn="r" rtl="1"/>
            <a:r>
              <a:rPr lang="ar-IQ" sz="2300" b="1" dirty="0"/>
              <a:t>9-	قائمة أولية بالمصادر والمراجع</a:t>
            </a:r>
          </a:p>
          <a:p>
            <a:pPr algn="r" rtl="1"/>
            <a:endParaRPr lang="en-US" dirty="0"/>
          </a:p>
        </p:txBody>
      </p:sp>
    </p:spTree>
    <p:extLst>
      <p:ext uri="{BB962C8B-B14F-4D97-AF65-F5344CB8AC3E}">
        <p14:creationId xmlns:p14="http://schemas.microsoft.com/office/powerpoint/2010/main" val="25589597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b="1" u="sng" dirty="0"/>
              <a:t>عنوان البحث </a:t>
            </a:r>
            <a:r>
              <a:rPr lang="en-US" b="1" u="sng" dirty="0"/>
              <a:t>The Title</a:t>
            </a:r>
            <a:r>
              <a:rPr lang="ar-SA" b="1" u="sng" dirty="0"/>
              <a:t>:</a:t>
            </a:r>
            <a:r>
              <a:rPr lang="en-US" dirty="0"/>
              <a:t/>
            </a:r>
            <a:br>
              <a:rPr lang="en-US" dirty="0"/>
            </a:br>
            <a:endParaRPr lang="en-US" dirty="0"/>
          </a:p>
        </p:txBody>
      </p:sp>
      <p:sp>
        <p:nvSpPr>
          <p:cNvPr id="3" name="عنصر نائب للمحتوى 2"/>
          <p:cNvSpPr>
            <a:spLocks noGrp="1"/>
          </p:cNvSpPr>
          <p:nvPr>
            <p:ph idx="1"/>
          </p:nvPr>
        </p:nvSpPr>
        <p:spPr>
          <a:xfrm>
            <a:off x="1025676" y="1872344"/>
            <a:ext cx="10252550" cy="4460724"/>
          </a:xfrm>
        </p:spPr>
        <p:txBody>
          <a:bodyPr>
            <a:normAutofit/>
          </a:bodyPr>
          <a:lstStyle/>
          <a:p>
            <a:pPr algn="r" rtl="1"/>
            <a:r>
              <a:rPr lang="ar-IQ" dirty="0"/>
              <a:t>-	يؤدي العنوان وظيفة إعلامية عن موضوع البحث ومجاله: لذلك يفترض ان يكون: واضحاً، مكتوبا بعبارة مختصرة ولغة سهلة.</a:t>
            </a:r>
          </a:p>
          <a:p>
            <a:pPr algn="r" rtl="1"/>
            <a:r>
              <a:rPr lang="ar-IQ" dirty="0"/>
              <a:t>-	يصنف الموضوع في المكتبات بناء على عنوانه  	ويرشد القارئ الى ان البحث يقع في مجال معين.</a:t>
            </a:r>
          </a:p>
          <a:p>
            <a:pPr algn="r" rtl="1"/>
            <a:r>
              <a:rPr lang="ar-IQ" dirty="0"/>
              <a:t>-	يفضل ان يكون العنوان مختصراً وان تكون الكلمات الأساسية في بداية العنوان مثل:</a:t>
            </a:r>
          </a:p>
          <a:p>
            <a:pPr algn="r" rtl="1"/>
            <a:r>
              <a:rPr lang="ar-IQ" dirty="0"/>
              <a:t>كفايات معلم المرحلة الإلزامية		مشكلة تشغيل </a:t>
            </a:r>
            <a:r>
              <a:rPr lang="ar-IQ" dirty="0" err="1"/>
              <a:t>الالات</a:t>
            </a:r>
            <a:r>
              <a:rPr lang="ar-IQ" dirty="0"/>
              <a:t> الثقيلة</a:t>
            </a:r>
          </a:p>
          <a:p>
            <a:pPr algn="r" rtl="1"/>
            <a:r>
              <a:rPr lang="ar-IQ" dirty="0"/>
              <a:t>دوافع العمال الصناعين		الهجرة من الريف الى المدينة</a:t>
            </a:r>
          </a:p>
          <a:p>
            <a:pPr algn="r" rtl="1"/>
            <a:r>
              <a:rPr lang="ar-IQ" dirty="0"/>
              <a:t>ملاحظة: يختلف العنوان في صياغته ووظيفته عن تحديد المشكلة 	    فالعنوان هو مؤشر على مشكلة البحث يوضح مجالها فقط        أما تحديد المشكلة فيجب ان يكون دقيقاً يبلور المشكلة (أبعادها وجوانبها).</a:t>
            </a:r>
          </a:p>
          <a:p>
            <a:pPr algn="r" rtl="1"/>
            <a:endParaRPr lang="ar-IQ" dirty="0"/>
          </a:p>
        </p:txBody>
      </p:sp>
      <p:sp>
        <p:nvSpPr>
          <p:cNvPr id="4" name="Left Arrow 13"/>
          <p:cNvSpPr/>
          <p:nvPr/>
        </p:nvSpPr>
        <p:spPr>
          <a:xfrm>
            <a:off x="6151951" y="2755936"/>
            <a:ext cx="340995" cy="111277"/>
          </a:xfrm>
          <a:prstGeom prst="leftArrow">
            <a:avLst>
              <a:gd name="adj1" fmla="val 100000"/>
              <a:gd name="adj2" fmla="val 50000"/>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Left Arrow 13"/>
          <p:cNvSpPr/>
          <p:nvPr/>
        </p:nvSpPr>
        <p:spPr>
          <a:xfrm>
            <a:off x="8083292" y="3907670"/>
            <a:ext cx="567222" cy="220889"/>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Left Arrow 13"/>
          <p:cNvSpPr/>
          <p:nvPr/>
        </p:nvSpPr>
        <p:spPr>
          <a:xfrm>
            <a:off x="7590971" y="3488266"/>
            <a:ext cx="532191" cy="157843"/>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Left Arrow 13"/>
          <p:cNvSpPr/>
          <p:nvPr/>
        </p:nvSpPr>
        <p:spPr>
          <a:xfrm>
            <a:off x="4299902" y="4249511"/>
            <a:ext cx="340995" cy="158750"/>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Left Arrow 13"/>
          <p:cNvSpPr/>
          <p:nvPr/>
        </p:nvSpPr>
        <p:spPr>
          <a:xfrm>
            <a:off x="7329714" y="4553556"/>
            <a:ext cx="367696" cy="158749"/>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8229145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74" y="890210"/>
            <a:ext cx="10475102" cy="5573485"/>
          </a:xfrm>
        </p:spPr>
        <p:txBody>
          <a:bodyPr>
            <a:normAutofit/>
          </a:bodyPr>
          <a:lstStyle/>
          <a:p>
            <a:pPr algn="just" rtl="1">
              <a:lnSpc>
                <a:spcPct val="107000"/>
              </a:lnSpc>
              <a:spcBef>
                <a:spcPts val="0"/>
              </a:spcBef>
            </a:pPr>
            <a:r>
              <a:rPr lang="ar-IQ" b="1" dirty="0">
                <a:latin typeface="Calibri" panose="020F0502020204030204" pitchFamily="34" charset="0"/>
                <a:ea typeface="Calibri" panose="020F0502020204030204" pitchFamily="34" charset="0"/>
              </a:rPr>
              <a:t>2-	المقدمة: </a:t>
            </a:r>
            <a:r>
              <a:rPr lang="en-US" b="1" dirty="0">
                <a:latin typeface="Calibri" panose="020F0502020204030204" pitchFamily="34" charset="0"/>
                <a:ea typeface="Calibri" panose="020F0502020204030204" pitchFamily="34" charset="0"/>
                <a:cs typeface="Arial" panose="020B0604020202020204" pitchFamily="34" charset="0"/>
              </a:rPr>
              <a:t>Preface  (</a:t>
            </a:r>
            <a:r>
              <a:rPr lang="ar-IQ" b="1" dirty="0">
                <a:latin typeface="Calibri" panose="020F0502020204030204" pitchFamily="34" charset="0"/>
                <a:ea typeface="Calibri" panose="020F0502020204030204" pitchFamily="34" charset="0"/>
              </a:rPr>
              <a:t>سبق عرض ما يجب أن تتضمنه المقدمة)</a:t>
            </a:r>
          </a:p>
          <a:p>
            <a:pPr algn="just" rtl="1">
              <a:lnSpc>
                <a:spcPct val="107000"/>
              </a:lnSpc>
              <a:spcBef>
                <a:spcPts val="0"/>
              </a:spcBef>
            </a:pPr>
            <a:r>
              <a:rPr lang="ar-IQ" b="1" dirty="0">
                <a:latin typeface="Calibri" panose="020F0502020204030204" pitchFamily="34" charset="0"/>
                <a:ea typeface="Calibri" panose="020F0502020204030204" pitchFamily="34" charset="0"/>
              </a:rPr>
              <a:t>3-	مشكلة البحث : </a:t>
            </a:r>
            <a:r>
              <a:rPr lang="en-US" b="1" dirty="0" err="1">
                <a:latin typeface="Calibri" panose="020F0502020204030204" pitchFamily="34" charset="0"/>
                <a:ea typeface="Calibri" panose="020F0502020204030204" pitchFamily="34" charset="0"/>
                <a:cs typeface="Arial" panose="020B0604020202020204" pitchFamily="34" charset="0"/>
              </a:rPr>
              <a:t>Identifing</a:t>
            </a:r>
            <a:r>
              <a:rPr lang="en-US" b="1" dirty="0">
                <a:latin typeface="Calibri" panose="020F0502020204030204" pitchFamily="34" charset="0"/>
                <a:ea typeface="Calibri" panose="020F0502020204030204" pitchFamily="34" charset="0"/>
                <a:cs typeface="Arial" panose="020B0604020202020204" pitchFamily="34" charset="0"/>
              </a:rPr>
              <a:t> The Problem (</a:t>
            </a:r>
            <a:r>
              <a:rPr lang="ar-IQ" b="1" dirty="0">
                <a:latin typeface="Calibri" panose="020F0502020204030204" pitchFamily="34" charset="0"/>
                <a:ea typeface="Calibri" panose="020F0502020204030204" pitchFamily="34" charset="0"/>
              </a:rPr>
              <a:t>سبق شرح ذلك في موضوع مشكلة البحث)</a:t>
            </a:r>
          </a:p>
          <a:p>
            <a:pPr algn="just" rtl="1">
              <a:lnSpc>
                <a:spcPct val="107000"/>
              </a:lnSpc>
              <a:spcBef>
                <a:spcPts val="0"/>
              </a:spcBef>
            </a:pPr>
            <a:r>
              <a:rPr lang="ar-IQ" b="1" dirty="0">
                <a:latin typeface="Calibri" panose="020F0502020204030204" pitchFamily="34" charset="0"/>
                <a:ea typeface="Calibri" panose="020F0502020204030204" pitchFamily="34" charset="0"/>
              </a:rPr>
              <a:t>4-	حدود المشكلة :</a:t>
            </a:r>
          </a:p>
          <a:p>
            <a:pPr algn="just" rtl="1">
              <a:lnSpc>
                <a:spcPct val="107000"/>
              </a:lnSpc>
              <a:spcBef>
                <a:spcPts val="0"/>
              </a:spcBef>
            </a:pPr>
            <a:r>
              <a:rPr lang="ar-IQ" b="1" dirty="0">
                <a:latin typeface="Calibri" panose="020F0502020204030204" pitchFamily="34" charset="0"/>
                <a:ea typeface="Calibri" panose="020F0502020204030204" pitchFamily="34" charset="0"/>
              </a:rPr>
              <a:t>-	تحديد دقيق لمشكلة البحث ووضع حدود إضافية يهدف لمزيد من التحديد والتوجه نحو الغرض الرئيس للمشكلة لكي تكون كل اهتمامات وجهود الباحث مركّزة على محور المشكلة. مثال:</a:t>
            </a:r>
          </a:p>
          <a:p>
            <a:pPr algn="just" rtl="1">
              <a:lnSpc>
                <a:spcPct val="107000"/>
              </a:lnSpc>
              <a:spcBef>
                <a:spcPts val="0"/>
              </a:spcBef>
            </a:pPr>
            <a:r>
              <a:rPr lang="ar-IQ" b="1" dirty="0">
                <a:latin typeface="Calibri" panose="020F0502020204030204" pitchFamily="34" charset="0"/>
                <a:ea typeface="Calibri" panose="020F0502020204030204" pitchFamily="34" charset="0"/>
              </a:rPr>
              <a:t>•	ما الكفايات الأساسية اللازمة لمعلم المرحلة الإلزامية في لبنان؟</a:t>
            </a:r>
          </a:p>
          <a:p>
            <a:pPr algn="just" rtl="1">
              <a:lnSpc>
                <a:spcPct val="107000"/>
              </a:lnSpc>
              <a:spcBef>
                <a:spcPts val="0"/>
              </a:spcBef>
            </a:pPr>
            <a:r>
              <a:rPr lang="ar-IQ" b="1" dirty="0">
                <a:latin typeface="Calibri" panose="020F0502020204030204" pitchFamily="34" charset="0"/>
                <a:ea typeface="Calibri" panose="020F0502020204030204" pitchFamily="34" charset="0"/>
              </a:rPr>
              <a:t>يمكن إضافة أسئلة أخرى مثل:</a:t>
            </a:r>
          </a:p>
          <a:p>
            <a:pPr algn="just" rtl="1">
              <a:lnSpc>
                <a:spcPct val="107000"/>
              </a:lnSpc>
              <a:spcBef>
                <a:spcPts val="0"/>
              </a:spcBef>
            </a:pPr>
            <a:r>
              <a:rPr lang="en-US" b="1" dirty="0">
                <a:latin typeface="Calibri" panose="020F0502020204030204" pitchFamily="34" charset="0"/>
                <a:ea typeface="Calibri" panose="020F0502020204030204" pitchFamily="34" charset="0"/>
                <a:cs typeface="Arial" panose="020B0604020202020204" pitchFamily="34" charset="0"/>
              </a:rPr>
              <a:t>o	</a:t>
            </a:r>
            <a:r>
              <a:rPr lang="ar-IQ" b="1" dirty="0">
                <a:latin typeface="Calibri" panose="020F0502020204030204" pitchFamily="34" charset="0"/>
                <a:ea typeface="Calibri" panose="020F0502020204030204" pitchFamily="34" charset="0"/>
              </a:rPr>
              <a:t>ما مدى توافر هذه الكفايات عند المعلمين العاملين حالياً في المدارس الإلزامية؟</a:t>
            </a:r>
          </a:p>
          <a:p>
            <a:pPr algn="just" rtl="1">
              <a:lnSpc>
                <a:spcPct val="107000"/>
              </a:lnSpc>
              <a:spcBef>
                <a:spcPts val="0"/>
              </a:spcBef>
            </a:pPr>
            <a:r>
              <a:rPr lang="en-US" b="1" dirty="0">
                <a:latin typeface="Calibri" panose="020F0502020204030204" pitchFamily="34" charset="0"/>
                <a:ea typeface="Calibri" panose="020F0502020204030204" pitchFamily="34" charset="0"/>
                <a:cs typeface="Arial" panose="020B0604020202020204" pitchFamily="34" charset="0"/>
              </a:rPr>
              <a:t>o	</a:t>
            </a:r>
            <a:r>
              <a:rPr lang="ar-IQ" b="1" dirty="0">
                <a:latin typeface="Calibri" panose="020F0502020204030204" pitchFamily="34" charset="0"/>
                <a:ea typeface="Calibri" panose="020F0502020204030204" pitchFamily="34" charset="0"/>
              </a:rPr>
              <a:t>ما الكفايات التي يحتاج فيها معلمو المرحلة الإلزامية الى التدريب؟</a:t>
            </a:r>
          </a:p>
          <a:p>
            <a:pPr algn="just" rtl="1">
              <a:lnSpc>
                <a:spcPct val="107000"/>
              </a:lnSpc>
              <a:spcBef>
                <a:spcPts val="0"/>
              </a:spcBef>
            </a:pPr>
            <a:r>
              <a:rPr lang="en-US" b="1" dirty="0">
                <a:latin typeface="Calibri" panose="020F0502020204030204" pitchFamily="34" charset="0"/>
                <a:ea typeface="Calibri" panose="020F0502020204030204" pitchFamily="34" charset="0"/>
                <a:cs typeface="Arial" panose="020B0604020202020204" pitchFamily="34" charset="0"/>
              </a:rPr>
              <a:t>o	</a:t>
            </a:r>
            <a:r>
              <a:rPr lang="ar-IQ" b="1" dirty="0">
                <a:latin typeface="Calibri" panose="020F0502020204030204" pitchFamily="34" charset="0"/>
                <a:ea typeface="Calibri" panose="020F0502020204030204" pitchFamily="34" charset="0"/>
              </a:rPr>
              <a:t>سوف تقتصر الدراسة على معلمي المرحلة الإلزامية في المدارس الحكومية</a:t>
            </a:r>
          </a:p>
          <a:p>
            <a:pPr algn="just" rtl="1">
              <a:lnSpc>
                <a:spcPct val="107000"/>
              </a:lnSpc>
              <a:spcBef>
                <a:spcPts val="0"/>
              </a:spcBef>
            </a:pPr>
            <a:r>
              <a:rPr lang="en-US" b="1" dirty="0">
                <a:latin typeface="Calibri" panose="020F0502020204030204" pitchFamily="34" charset="0"/>
                <a:ea typeface="Calibri" panose="020F0502020204030204" pitchFamily="34" charset="0"/>
                <a:cs typeface="Arial" panose="020B0604020202020204" pitchFamily="34" charset="0"/>
              </a:rPr>
              <a:t>o	</a:t>
            </a:r>
            <a:r>
              <a:rPr lang="ar-IQ" b="1" dirty="0">
                <a:latin typeface="Calibri" panose="020F0502020204030204" pitchFamily="34" charset="0"/>
                <a:ea typeface="Calibri" panose="020F0502020204030204" pitchFamily="34" charset="0"/>
              </a:rPr>
              <a:t>سوف تقتصر الدراسة على المعلمين الذين يحملون مؤهلات تربوية</a:t>
            </a:r>
          </a:p>
          <a:p>
            <a:pPr algn="just" rtl="1">
              <a:lnSpc>
                <a:spcPct val="107000"/>
              </a:lnSpc>
              <a:spcBef>
                <a:spcPts val="0"/>
              </a:spcBef>
            </a:pPr>
            <a:r>
              <a:rPr lang="en-US" b="1" dirty="0">
                <a:latin typeface="Calibri" panose="020F0502020204030204" pitchFamily="34" charset="0"/>
                <a:ea typeface="Calibri" panose="020F0502020204030204" pitchFamily="34" charset="0"/>
                <a:cs typeface="Arial" panose="020B0604020202020204" pitchFamily="34" charset="0"/>
              </a:rPr>
              <a:t>o	</a:t>
            </a:r>
            <a:r>
              <a:rPr lang="ar-IQ" b="1" dirty="0">
                <a:latin typeface="Calibri" panose="020F0502020204030204" pitchFamily="34" charset="0"/>
                <a:ea typeface="Calibri" panose="020F0502020204030204" pitchFamily="34" charset="0"/>
              </a:rPr>
              <a:t>سوف تقتصر الدراسة على المعلمين الذين لا تزيد خبرتهم عن ثلاث سنوات </a:t>
            </a:r>
          </a:p>
          <a:p>
            <a:pPr algn="just" rtl="1">
              <a:lnSpc>
                <a:spcPct val="107000"/>
              </a:lnSpc>
              <a:spcBef>
                <a:spcPts val="0"/>
              </a:spcBef>
            </a:pPr>
            <a:r>
              <a:rPr lang="en-US" b="1" dirty="0">
                <a:latin typeface="Calibri" panose="020F0502020204030204" pitchFamily="34" charset="0"/>
                <a:ea typeface="Calibri" panose="020F0502020204030204" pitchFamily="34" charset="0"/>
                <a:cs typeface="Arial" panose="020B0604020202020204" pitchFamily="34" charset="0"/>
              </a:rPr>
              <a:t>o	</a:t>
            </a:r>
            <a:r>
              <a:rPr lang="ar-IQ" b="1" dirty="0">
                <a:latin typeface="Calibri" panose="020F0502020204030204" pitchFamily="34" charset="0"/>
                <a:ea typeface="Calibri" panose="020F0502020204030204" pitchFamily="34" charset="0"/>
              </a:rPr>
              <a:t>سوف تقتصر الدراسة على الكفايات الأساسية دون الخوض في الكفايات الخاصة بمعلمي كل مادة.</a:t>
            </a:r>
          </a:p>
          <a:p>
            <a:pPr algn="just" rtl="1">
              <a:lnSpc>
                <a:spcPct val="107000"/>
              </a:lnSpc>
              <a:spcBef>
                <a:spcPts val="0"/>
              </a:spcBef>
            </a:pP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77910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74" y="725714"/>
            <a:ext cx="10175140" cy="5747657"/>
          </a:xfrm>
        </p:spPr>
        <p:txBody>
          <a:bodyPr>
            <a:normAutofit/>
          </a:bodyPr>
          <a:lstStyle/>
          <a:p>
            <a:pPr algn="r" rtl="1"/>
            <a:r>
              <a:rPr lang="ar-IQ" b="1" dirty="0"/>
              <a:t>	لاحظ ان هذه حدود طوعية يفرضها الباحث على نفسه لكي يوجه كل اهتمامه لنقاط أساسية محددة (الباحث حر أن يضع ما يشاء من حدود يرى أنها تساعده في تركيز جهده وتوفير وقته 	ولكن عليه أن يسوغ هذه الحدود ويفسر أسباب وضعه لها.</a:t>
            </a:r>
          </a:p>
          <a:p>
            <a:pPr algn="r" rtl="1"/>
            <a:r>
              <a:rPr lang="ar-IQ" b="1" dirty="0"/>
              <a:t>5-	وضع المسلمات: </a:t>
            </a:r>
            <a:r>
              <a:rPr lang="en-US" b="1" dirty="0"/>
              <a:t>Assumptions and Postulates</a:t>
            </a:r>
          </a:p>
          <a:p>
            <a:pPr algn="r" rtl="1"/>
            <a:r>
              <a:rPr lang="ar-IQ" b="1" dirty="0"/>
              <a:t>هي مجموعة من العبارات يضعها الباحث أساساً لبحثه ويسلّم بصحتها دون أن يحتاج الى اثباتها وإقامة الدليل عليها 	هي حقائق واضحة بذاتها او بديهيات لا تحتاج الى تقديم دليل عليها (تشرح وتفسر)</a:t>
            </a:r>
          </a:p>
          <a:p>
            <a:pPr algn="r" rtl="1"/>
            <a:r>
              <a:rPr lang="ar-IQ" b="1" dirty="0"/>
              <a:t>6-	وضع الفروض </a:t>
            </a:r>
            <a:r>
              <a:rPr lang="en-US" b="1" dirty="0" err="1"/>
              <a:t>Hypothesise</a:t>
            </a:r>
            <a:r>
              <a:rPr lang="en-US" b="1" dirty="0"/>
              <a:t> (</a:t>
            </a:r>
            <a:r>
              <a:rPr lang="ar-IQ" b="1" dirty="0"/>
              <a:t>مشروحة في موضوع فروض البحث)</a:t>
            </a:r>
          </a:p>
          <a:p>
            <a:pPr algn="r" rtl="1"/>
            <a:r>
              <a:rPr lang="ar-IQ" b="1" dirty="0"/>
              <a:t>7-	إجراءات الدراسة: </a:t>
            </a:r>
            <a:r>
              <a:rPr lang="en-US" b="1" dirty="0"/>
              <a:t>Procedures</a:t>
            </a:r>
          </a:p>
          <a:p>
            <a:pPr algn="r" rtl="1"/>
            <a:r>
              <a:rPr lang="ar-IQ" b="1" dirty="0"/>
              <a:t>للإجابة على أسئلة البحث واثبات فرضياته يتطلب القيام بسلسلة من الإجراءات كما يلي:</a:t>
            </a:r>
          </a:p>
          <a:p>
            <a:pPr algn="r" rtl="1"/>
            <a:r>
              <a:rPr lang="en-US" b="1" dirty="0"/>
              <a:t>o	</a:t>
            </a:r>
            <a:r>
              <a:rPr lang="ar-IQ" b="1" dirty="0"/>
              <a:t>تحديد مجتمع الدراسة وطريقة اختبار العينة الممثلة.</a:t>
            </a:r>
          </a:p>
          <a:p>
            <a:pPr algn="r" rtl="1"/>
            <a:r>
              <a:rPr lang="en-US" b="1" dirty="0"/>
              <a:t>o	</a:t>
            </a:r>
            <a:r>
              <a:rPr lang="ar-IQ" b="1" dirty="0"/>
              <a:t>تحديد الأدوات والمقاييس التي سيصممها او سيستخدمها الباحث في تحقيق اهداف البحث.</a:t>
            </a:r>
          </a:p>
          <a:p>
            <a:pPr algn="r" rtl="1"/>
            <a:r>
              <a:rPr lang="en-US" b="1" dirty="0"/>
              <a:t>o	</a:t>
            </a:r>
            <a:r>
              <a:rPr lang="ar-IQ" b="1" dirty="0"/>
              <a:t>الطرق والأساليب التي سيستخدمها والتصميمات التي يضعها </a:t>
            </a:r>
            <a:r>
              <a:rPr lang="ar-IQ" b="1" dirty="0" err="1"/>
              <a:t>لاثبات</a:t>
            </a:r>
            <a:r>
              <a:rPr lang="ar-IQ" b="1" dirty="0"/>
              <a:t> صحة فروض الدراسة.</a:t>
            </a:r>
          </a:p>
          <a:p>
            <a:pPr algn="r" rtl="1"/>
            <a:r>
              <a:rPr lang="en-US" b="1" dirty="0"/>
              <a:t>o	</a:t>
            </a:r>
            <a:r>
              <a:rPr lang="ar-IQ" b="1" dirty="0"/>
              <a:t>توضيح الأساليب الإحصائية التي سيستخدمها في تحليل النتائج.</a:t>
            </a:r>
          </a:p>
          <a:p>
            <a:pPr algn="r" rtl="1"/>
            <a:endParaRPr lang="en-US" dirty="0"/>
          </a:p>
        </p:txBody>
      </p:sp>
    </p:spTree>
    <p:extLst>
      <p:ext uri="{BB962C8B-B14F-4D97-AF65-F5344CB8AC3E}">
        <p14:creationId xmlns:p14="http://schemas.microsoft.com/office/powerpoint/2010/main" val="24541618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3774" y="1407886"/>
            <a:ext cx="10170302" cy="4383313"/>
          </a:xfrm>
        </p:spPr>
        <p:txBody>
          <a:bodyPr>
            <a:normAutofit lnSpcReduction="10000"/>
          </a:bodyPr>
          <a:lstStyle/>
          <a:p>
            <a:pPr algn="r" rtl="1"/>
            <a:r>
              <a:rPr lang="ar-IQ" sz="2400" b="1" dirty="0"/>
              <a:t>8-	تحديد المصطلحات:</a:t>
            </a:r>
          </a:p>
          <a:p>
            <a:pPr algn="r" rtl="1"/>
            <a:r>
              <a:rPr lang="ar-IQ" sz="2400" b="1" dirty="0"/>
              <a:t>-	تعريف أهم المفاهيم المرتبطة بالدراسة وتحديد معنى </a:t>
            </a:r>
            <a:r>
              <a:rPr lang="ar-IQ" sz="2400" b="1" dirty="0" err="1"/>
              <a:t>إصطلاحي</a:t>
            </a:r>
            <a:r>
              <a:rPr lang="ar-IQ" sz="2400" b="1" dirty="0"/>
              <a:t> لها. مثلاً:</a:t>
            </a:r>
          </a:p>
          <a:p>
            <a:pPr algn="r" rtl="1"/>
            <a:r>
              <a:rPr lang="en-US" sz="2400" b="1" dirty="0"/>
              <a:t>o	</a:t>
            </a:r>
            <a:r>
              <a:rPr lang="ar-IQ" sz="2400" b="1" dirty="0"/>
              <a:t>تقصد بالكفاية وصول المعلم الى مستوى معين من الاتقان في مجال ما.</a:t>
            </a:r>
          </a:p>
          <a:p>
            <a:pPr algn="r" rtl="1"/>
            <a:r>
              <a:rPr lang="en-US" sz="2400" b="1" dirty="0"/>
              <a:t>o	</a:t>
            </a:r>
            <a:r>
              <a:rPr lang="ar-IQ" sz="2400" b="1" dirty="0"/>
              <a:t>تقصد بالمعلم، معلم الإلزامية</a:t>
            </a:r>
          </a:p>
          <a:p>
            <a:pPr algn="r" rtl="1"/>
            <a:r>
              <a:rPr lang="ar-IQ" sz="2400" b="1" dirty="0"/>
              <a:t>لذلك يكون لكل كلمة المعنى الاصطلاحي الذي حدده الباحث.</a:t>
            </a:r>
          </a:p>
          <a:p>
            <a:pPr algn="r" rtl="1"/>
            <a:r>
              <a:rPr lang="ar-IQ" sz="2400" b="1" dirty="0"/>
              <a:t>9-	قائمة أولية بالمصادر والمراجع</a:t>
            </a:r>
          </a:p>
          <a:p>
            <a:pPr algn="r" rtl="1"/>
            <a:r>
              <a:rPr lang="ar-IQ" sz="2400" b="1" dirty="0"/>
              <a:t>تحديد وكتابة قائمة غنية بالمراجع والمصادر العلمية التي لها علاقة بموضوع البحث، وبالطريقة الصحيحة.</a:t>
            </a:r>
            <a:endParaRPr lang="ar-IQ" sz="2400" b="1" dirty="0"/>
          </a:p>
        </p:txBody>
      </p:sp>
    </p:spTree>
    <p:extLst>
      <p:ext uri="{BB962C8B-B14F-4D97-AF65-F5344CB8AC3E}">
        <p14:creationId xmlns:p14="http://schemas.microsoft.com/office/powerpoint/2010/main" val="30927838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727200" y="1146630"/>
            <a:ext cx="8539238" cy="4934856"/>
          </a:xfrm>
          <a:prstGeom prst="rect">
            <a:avLst/>
          </a:prstGeom>
        </p:spPr>
      </p:pic>
    </p:spTree>
    <p:extLst>
      <p:ext uri="{BB962C8B-B14F-4D97-AF65-F5344CB8AC3E}">
        <p14:creationId xmlns:p14="http://schemas.microsoft.com/office/powerpoint/2010/main" val="378101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119</TotalTime>
  <Words>22</Words>
  <Application>Microsoft Office PowerPoint</Application>
  <PresentationFormat>شاشة عريضة</PresentationFormat>
  <Paragraphs>54</Paragraphs>
  <Slides>7</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7</vt:i4>
      </vt:variant>
    </vt:vector>
  </HeadingPairs>
  <TitlesOfParts>
    <vt:vector size="13" baseType="lpstr">
      <vt:lpstr>Arial</vt:lpstr>
      <vt:lpstr>Calibri</vt:lpstr>
      <vt:lpstr>Century Gothic</vt:lpstr>
      <vt:lpstr>Tahoma</vt:lpstr>
      <vt:lpstr>Wingdings 3</vt:lpstr>
      <vt:lpstr>ربطة</vt:lpstr>
      <vt:lpstr>مناهج البحث العلمي  المحاضرة رقم(4)</vt:lpstr>
      <vt:lpstr>محتويات خطة البحث:</vt:lpstr>
      <vt:lpstr>عنوان البحث The Title: </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مناهج البحث العلمي - Research Methodology</dc:title>
  <dc:creator>XPS</dc:creator>
  <cp:lastModifiedBy>XPS</cp:lastModifiedBy>
  <cp:revision>21</cp:revision>
  <dcterms:created xsi:type="dcterms:W3CDTF">2021-10-14T16:51:34Z</dcterms:created>
  <dcterms:modified xsi:type="dcterms:W3CDTF">2021-10-15T14:16:56Z</dcterms:modified>
</cp:coreProperties>
</file>